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4E3E-23D0-2AEC-4FAB-74A64C0B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A69C6-5FAA-F7BA-EC06-5C650749B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4431-914A-1450-02FF-BBA9EF58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9DAB-895F-73C5-C53A-C0C7D385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803A-6154-C3E3-34E0-2B7FE0B7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8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43C4-CED3-CDCF-D411-2A9DFF23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48182-BE60-0410-2C3B-29BDB217F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D815-2AD8-5306-A048-AE2B2536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E3EAB-AED3-F8BE-490E-B8A34D90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E30D9-D4FF-45FD-70E4-987BDE0D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3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F97D5-AD9B-5853-D968-B1F274EDD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AA54D-A8B2-B091-8DDA-272D3798D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14E30-30B3-D179-4E96-3674A005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1E45C-7B0C-3C69-E569-D4B14048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C3B2-9BB6-4FD9-648C-97669300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6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719F-72B4-7FF3-6959-77E8C13B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6C31-85E6-CE49-8907-79A015CB3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75A5-40E3-A6E3-D067-B7EA5D2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D926-1031-A52B-323E-61EDBAF7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064D-8826-17B7-1915-4B795DB3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5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B83E-87AB-8ABE-A760-4022A286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15C0F-7079-E58C-01A8-77F7E16D7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DCDF1-8744-4967-0C81-D963AA7C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FF3D9-12CA-AAB0-F7DF-A05F7B80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4C0A-30A1-2596-1610-3E1E33FB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1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CFBB-2EF6-FECF-6247-A67927D6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6A106-5F38-2071-24C3-8F3D08D1D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7EAC4-57A3-4B69-2FE2-1CC697EAE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601A5-49B8-548D-85D3-711E8A84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913DB-6707-3F0E-9075-C9D55934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1A582-7D71-7008-2046-A96771EB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5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C625-6EA9-84D9-6F29-7BB54F90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7855D-16D8-8DC3-9A32-CA4D024B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A5ACF-D631-81BE-749B-EBD8713C2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A60FA-4DAC-CBF5-115B-A81F75E2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E4AA3-5785-BFA9-4A8F-C65917857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27E90-ED3A-7D18-3618-E9CACBB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6FC94-3480-A025-8B15-B0133178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B790F-8877-6895-0A0A-7F22428C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2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1291-C569-D9F4-FE88-81981D3A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120E7-6B37-43EB-7520-8B6E3FB3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7658F-8EE9-8D99-7670-196A282E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8B25C-C3D2-D44D-3F68-A8C28AC8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2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95B0C-521A-EADD-78F6-B878279F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56004-8BBD-C4BD-3D6B-B86114CE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B8C0-74FA-8AD3-7B7E-35383C09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CABD-C111-9466-2F72-D17F7508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7E646-085F-5B58-C0D3-3335DFA65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2264-D734-136D-EB0F-5D8DB3B70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9CE85-3965-792A-6363-4C08DF59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1C121-EEC6-9E69-467E-FB1F9118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D9C1-E672-503E-B6ED-BC623599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0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AA4B-62AD-5E5D-6DAA-E98D230B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93FD5-706A-7D23-A785-2C49EF361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636AE-0348-F6B7-95BB-066A2DA3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51DB0-03CE-EB47-94FD-4D4BC25F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80E53-1068-E5E9-D314-248049D4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961DD-E315-D7C2-3ACC-B9720685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22321-4319-1404-0389-4F6D9D2B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EA9CD-3415-000A-87B8-B4D870516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1E3D-11F9-6505-AC53-87AAC9403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207A2-9D0F-8A4B-BA06-4EA675A4DC2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F5867-2286-5752-234F-F8D0E2093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7034-7663-B0C8-64AE-FBF9BA094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1FEDA-E838-904C-93F1-94B7C46D1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54710" y="47187"/>
            <a:ext cx="6368903" cy="4042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defTabSz="784225">
              <a:lnSpc>
                <a:spcPct val="100000"/>
              </a:lnSpc>
              <a:defRPr sz="16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GB" sz="1867" b="0" dirty="0">
                <a:latin typeface="Berlin Sans FB" panose="020E0602020502020306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did Brunel change the community? </a:t>
            </a:r>
            <a:endParaRPr b="0" dirty="0">
              <a:latin typeface="Berlin Sans FB" panose="020E0602020502020306" pitchFamily="34" charset="77"/>
            </a:endParaRPr>
          </a:p>
        </p:txBody>
      </p:sp>
      <p:grpSp>
        <p:nvGrpSpPr>
          <p:cNvPr id="102" name="Title 1"/>
          <p:cNvGrpSpPr/>
          <p:nvPr/>
        </p:nvGrpSpPr>
        <p:grpSpPr>
          <a:xfrm>
            <a:off x="6501939" y="47189"/>
            <a:ext cx="5540115" cy="404277"/>
            <a:chOff x="-2" y="-1"/>
            <a:chExt cx="5540113" cy="404275"/>
          </a:xfrm>
        </p:grpSpPr>
        <p:sp>
          <p:nvSpPr>
            <p:cNvPr id="100" name="Rectangle"/>
            <p:cNvSpPr/>
            <p:nvPr/>
          </p:nvSpPr>
          <p:spPr>
            <a:xfrm>
              <a:off x="-2" y="-1"/>
              <a:ext cx="5540113" cy="348055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defTabSz="392104">
                <a:lnSpc>
                  <a:spcPct val="120000"/>
                </a:lnSpc>
                <a:defRPr sz="14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 lang="en-GB" sz="1400">
                <a:latin typeface="Berlin Sans FB" panose="020E0602020502020306" pitchFamily="34" charset="77"/>
              </a:endParaRPr>
            </a:p>
          </p:txBody>
        </p:sp>
        <p:sp>
          <p:nvSpPr>
            <p:cNvPr id="101" name="Class 3 -Design and technology Knowledge organiser"/>
            <p:cNvSpPr txBox="1"/>
            <p:nvPr/>
          </p:nvSpPr>
          <p:spPr>
            <a:xfrm>
              <a:off x="-2" y="-1"/>
              <a:ext cx="5540113" cy="40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/>
            </a:bodyPr>
            <a:lstStyle>
              <a:lvl1pPr algn="ctr" defTabSz="392113">
                <a:lnSpc>
                  <a:spcPct val="120000"/>
                </a:lnSpc>
                <a:defRPr sz="12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lvl1pPr>
            </a:lstStyle>
            <a:p>
              <a:r>
                <a:rPr lang="en-GB" sz="1400" dirty="0">
                  <a:latin typeface="Berlin Sans FB" panose="020E0602020502020306" pitchFamily="34" charset="77"/>
                </a:rPr>
                <a:t>HISTORY LEARNING organiser YEAR 2</a:t>
              </a:r>
            </a:p>
          </p:txBody>
        </p:sp>
      </p:grpSp>
      <p:pic>
        <p:nvPicPr>
          <p:cNvPr id="3" name="Picture 2" descr="A picture containing text, screenshot, logo, graphics&#10;&#10;Description automatically generated">
            <a:extLst>
              <a:ext uri="{FF2B5EF4-FFF2-40B4-BE49-F238E27FC236}">
                <a16:creationId xmlns:a16="http://schemas.microsoft.com/office/drawing/2014/main" id="{51816787-27A0-5D86-4FA1-9E8B8017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12" y="628693"/>
            <a:ext cx="2094051" cy="14232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43AD786-86B5-A32C-508A-19EC6090A146}"/>
              </a:ext>
            </a:extLst>
          </p:cNvPr>
          <p:cNvGrpSpPr/>
          <p:nvPr/>
        </p:nvGrpSpPr>
        <p:grpSpPr>
          <a:xfrm>
            <a:off x="244602" y="5630672"/>
            <a:ext cx="11881137" cy="1213414"/>
            <a:chOff x="-370" y="0"/>
            <a:chExt cx="13734477" cy="1180715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EBE15D6A-EECC-5672-C8B5-B410ADFEA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2645" y="0"/>
              <a:ext cx="3211195" cy="3136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effectLst/>
                  <a:latin typeface="Berlin Sans FB Demi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Isambard Kingdom Brunel Timeline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288C724B-80AA-86EC-8AA6-937FE027D238}"/>
                </a:ext>
              </a:extLst>
            </p:cNvPr>
            <p:cNvSpPr/>
            <p:nvPr/>
          </p:nvSpPr>
          <p:spPr>
            <a:xfrm>
              <a:off x="0" y="30925"/>
              <a:ext cx="13734107" cy="114979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1DD0F847-D152-819F-C7D2-70061F41F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0" y="296883"/>
              <a:ext cx="1430668" cy="619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1806: He is born in Portsmouth, England, UK.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59321A84-8860-260B-D6FA-234AE60EE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6935" y="309591"/>
              <a:ext cx="1764665" cy="59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1833: Becomes Chief Engineer of the Great Western Railway. 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7D4B5E87-7847-2204-7AF9-19148A0A7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0080" y="285845"/>
              <a:ext cx="1094740" cy="60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1854: Opens Paddington Station.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DACDC95-54C5-4BAD-14D8-5E2120AF9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657" y="308881"/>
              <a:ext cx="1504950" cy="65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1808: Brunel’s family move to London.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B18354D5-3481-CFD0-4683-858A3200C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029" y="334510"/>
              <a:ext cx="1477010" cy="61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1825: Began work on the Thames Tunnel.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6A4626AC-DF74-0AAC-5442-4D25243C8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1400" y="296883"/>
              <a:ext cx="1715039" cy="60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1864: The Clifton Suspension Bridge is finished.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FFDDF40C-E815-A4AE-316C-0173F7E7A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1882" y="321003"/>
              <a:ext cx="1971038" cy="60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1838: His SS Great Western travels from Liverpool to New York in 13 days.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802C4E2D-3752-4D15-B946-1C7B6709F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07341" y="334510"/>
              <a:ext cx="1250950" cy="60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Berlin Sans FB" panose="020E0602020502020306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1859: Brunel dies of a stroke in London, UK.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36" descr="A picture containing text, screenshot, website&#10;&#10;Description automatically generated">
            <a:extLst>
              <a:ext uri="{FF2B5EF4-FFF2-40B4-BE49-F238E27FC236}">
                <a16:creationId xmlns:a16="http://schemas.microsoft.com/office/drawing/2014/main" id="{69DB07CE-A8A9-4390-0CC3-B612F229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5" y="3612120"/>
            <a:ext cx="4359035" cy="2206330"/>
          </a:xfrm>
          <a:prstGeom prst="rect">
            <a:avLst/>
          </a:prstGeom>
        </p:spPr>
      </p:pic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6C1BB5FC-86AC-3EB5-BB24-0F5AF5C05934}"/>
              </a:ext>
            </a:extLst>
          </p:cNvPr>
          <p:cNvGraphicFramePr/>
          <p:nvPr/>
        </p:nvGraphicFramePr>
        <p:xfrm>
          <a:off x="7882359" y="3005387"/>
          <a:ext cx="4182194" cy="2634620"/>
        </p:xfrm>
        <a:graphic>
          <a:graphicData uri="http://schemas.openxmlformats.org/drawingml/2006/table">
            <a:tbl>
              <a:tblPr firstRow="1"/>
              <a:tblGrid>
                <a:gridCol w="4182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471"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Berlin Sans FB" panose="020E0602020502020306" pitchFamily="34" charset="77"/>
                        </a:rPr>
                        <a:t>End of Enquiry Learning</a:t>
                      </a:r>
                      <a:endParaRPr sz="1200" b="0" dirty="0">
                        <a:solidFill>
                          <a:schemeClr val="bg1"/>
                        </a:solidFill>
                        <a:latin typeface="Berlin Sans FB" panose="020E0602020502020306" pitchFamily="34" charset="77"/>
                      </a:endParaRP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246">
                <a:tc>
                  <a:txBody>
                    <a:bodyPr/>
                    <a:lstStyle/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rlin Sans FB" panose="020E0602020502020306" pitchFamily="34" charset="77"/>
                        </a:rPr>
                        <a:t>I know who Brunel was and what he did.</a:t>
                      </a:r>
                    </a:p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rlin Sans FB" panose="020E0602020502020306" pitchFamily="34" charset="77"/>
                        </a:rPr>
                        <a:t>I know a change that has happened in my local area.</a:t>
                      </a:r>
                    </a:p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rlin Sans FB" panose="020E0602020502020306" pitchFamily="34" charset="77"/>
                        </a:rPr>
                        <a:t>I know what life was like in the community before the significant event.</a:t>
                      </a:r>
                    </a:p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rlin Sans FB" panose="020E0602020502020306" pitchFamily="34" charset="77"/>
                        </a:rPr>
                        <a:t>I know why an event was significant in my local area and the impact it had.</a:t>
                      </a:r>
                    </a:p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rlin Sans FB" panose="020E0602020502020306" pitchFamily="34" charset="77"/>
                        </a:rPr>
                        <a:t>I know how to place events on a timeline.</a:t>
                      </a:r>
                    </a:p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Berlin Sans FB" panose="020E0602020502020306" pitchFamily="34" charset="77"/>
                        </a:rPr>
                        <a:t>I can ask a question about the past and suggest possible sources of primary and secondary evidence that might help me find answers.</a:t>
                      </a:r>
                    </a:p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Berlin Sans FB" panose="020E0602020502020306" pitchFamily="34" charset="77"/>
                        </a:rPr>
                        <a:t>I can explain what an account is and why these might be different. </a:t>
                      </a:r>
                    </a:p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Berlin Sans FB" panose="020E0602020502020306" pitchFamily="34" charset="77"/>
                        </a:rPr>
                        <a:t>I can use a range of sources to tell others about the past.</a:t>
                      </a:r>
                      <a:endParaRPr lang="en-GB" sz="1200" dirty="0">
                        <a:solidFill>
                          <a:srgbClr val="FF0000"/>
                        </a:solidFill>
                        <a:latin typeface="Berlin Sans FB" panose="020E0602020502020306" pitchFamily="34" charset="77"/>
                      </a:endParaRP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45562"/>
                  </a:ext>
                </a:extLst>
              </a:tr>
            </a:tbl>
          </a:graphicData>
        </a:graphic>
      </p:graphicFrame>
      <p:graphicFrame>
        <p:nvGraphicFramePr>
          <p:cNvPr id="42" name="Table 2">
            <a:extLst>
              <a:ext uri="{FF2B5EF4-FFF2-40B4-BE49-F238E27FC236}">
                <a16:creationId xmlns:a16="http://schemas.microsoft.com/office/drawing/2014/main" id="{8642669F-9F0C-BC88-9A5C-5FC19196634A}"/>
              </a:ext>
            </a:extLst>
          </p:cNvPr>
          <p:cNvGraphicFramePr/>
          <p:nvPr/>
        </p:nvGraphicFramePr>
        <p:xfrm>
          <a:off x="91441" y="507685"/>
          <a:ext cx="4750759" cy="262502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9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0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1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erlin Sans FB" panose="020E0602020502020306" pitchFamily="34" charset="77"/>
                        </a:rPr>
                        <a:t>Vocabulary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Berlin Sans FB" panose="020E0602020502020306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48">
                <a:tc>
                  <a:txBody>
                    <a:bodyPr/>
                    <a:lstStyle/>
                    <a:p>
                      <a:pPr marL="0" indent="0" algn="l" defTabSz="1828800">
                        <a:buFont typeface="+mj-lt"/>
                        <a:buNone/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  <a:cs typeface="Leelawadee UI Semilight" panose="020B0402040204020203" pitchFamily="34" charset="-34"/>
                        </a:rPr>
                        <a:t> community</a:t>
                      </a:r>
                    </a:p>
                    <a:p>
                      <a:pPr marL="0" indent="0" algn="l" defTabSz="1828800">
                        <a:buFont typeface="+mj-lt"/>
                        <a:buNone/>
                        <a:defRPr sz="1800"/>
                      </a:pPr>
                      <a:endParaRPr lang="en-GB" sz="1200" dirty="0"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  <a:p>
                      <a:pPr marL="0" indent="0" algn="l" defTabSz="1828800">
                        <a:buFont typeface="+mj-lt"/>
                        <a:buNone/>
                        <a:defRPr sz="1800"/>
                      </a:pPr>
                      <a:endParaRPr lang="en-GB" sz="1200" dirty="0"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b="0" i="0" u="none" strike="noStrike" dirty="0">
                          <a:solidFill>
                            <a:srgbClr val="5F6368"/>
                          </a:solidFill>
                          <a:effectLst/>
                          <a:latin typeface="Berlin Sans FB" panose="020E0602020502020306" pitchFamily="34" charset="77"/>
                        </a:rPr>
                        <a:t> A g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77"/>
                        </a:rPr>
                        <a:t>roup of people living in a particular area.</a:t>
                      </a:r>
                      <a:endParaRPr lang="en-GB" sz="1200" dirty="0">
                        <a:solidFill>
                          <a:schemeClr val="tx1"/>
                        </a:solidFill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4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  <a:cs typeface="Leelawadee UI Semilight" panose="020B0402040204020203" pitchFamily="34" charset="-34"/>
                        </a:rPr>
                        <a:t>  impact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77"/>
                        </a:rPr>
                        <a:t> To have a strong effect on.</a:t>
                      </a:r>
                      <a:endParaRPr sz="1200" b="0" dirty="0">
                        <a:solidFill>
                          <a:schemeClr val="tx1"/>
                        </a:solidFill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4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  <a:cs typeface="Leelawadee UI Semilight" panose="020B0402040204020203" pitchFamily="34" charset="-34"/>
                        </a:rPr>
                        <a:t>  century</a:t>
                      </a:r>
                      <a:endParaRPr sz="1200" dirty="0"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  <a:cs typeface="Leelawadee UI Semilight" panose="020B0402040204020203" pitchFamily="34" charset="-34"/>
                        </a:rPr>
                        <a:t> A time period of 100 years.</a:t>
                      </a:r>
                      <a:endParaRPr sz="1200" dirty="0"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4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  <a:cs typeface="Leelawadee UI Semilight" panose="020B0402040204020203" pitchFamily="34" charset="-34"/>
                        </a:rPr>
                        <a:t>  design</a:t>
                      </a:r>
                      <a:endParaRPr sz="1200" dirty="0"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rlin Sans FB" panose="020E0602020502020306" pitchFamily="34" charset="77"/>
                          <a:ea typeface="+mn-ea"/>
                          <a:cs typeface="+mn-cs"/>
                        </a:rPr>
                        <a:t>To think up and plan something out.</a:t>
                      </a:r>
                      <a:endParaRPr sz="1200" b="0" dirty="0">
                        <a:solidFill>
                          <a:schemeClr val="tx1"/>
                        </a:solidFill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63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</a:rPr>
                        <a:t>  engineer</a:t>
                      </a:r>
                    </a:p>
                    <a:p>
                      <a:pPr algn="l" defTabSz="1828800">
                        <a:defRPr sz="1800"/>
                      </a:pPr>
                      <a:endParaRPr lang="en-GB" sz="1200" dirty="0">
                        <a:latin typeface="Berlin Sans FB" panose="020E0602020502020306" pitchFamily="34" charset="77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</a:rPr>
                        <a:t> </a:t>
                      </a:r>
                      <a:r>
                        <a:rPr lang="en-GB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rlin Sans FB" panose="020E0602020502020306" pitchFamily="34" charset="77"/>
                          <a:ea typeface="+mn-ea"/>
                          <a:cs typeface="+mn-cs"/>
                        </a:rPr>
                        <a:t>A person who designs and builds products, machines, or structures.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496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US" sz="1200" dirty="0">
                          <a:latin typeface="Berlin Sans FB" panose="020E0602020502020306" pitchFamily="34" charset="77"/>
                          <a:cs typeface="Leelawadee UI Semilight" panose="020B0402040204020203" pitchFamily="34" charset="-34"/>
                        </a:rPr>
                        <a:t>  transport</a:t>
                      </a:r>
                      <a:endParaRPr sz="1200" dirty="0"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  <a:cs typeface="Leelawadee UI Semilight" panose="020B0402040204020203" pitchFamily="34" charset="-34"/>
                        </a:rPr>
                        <a:t> Different ways people use to move themselves and their goods from one place to another.</a:t>
                      </a:r>
                      <a:endParaRPr sz="1200" dirty="0">
                        <a:latin typeface="Berlin Sans FB" panose="020E0602020502020306" pitchFamily="34" charset="77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4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</a:rPr>
                        <a:t>  viaduct</a:t>
                      </a:r>
                      <a:endParaRPr sz="1200" dirty="0">
                        <a:latin typeface="Berlin Sans FB" panose="020E0602020502020306" pitchFamily="34" charset="77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200" dirty="0">
                          <a:latin typeface="Berlin Sans FB" panose="020E0602020502020306" pitchFamily="34" charset="77"/>
                        </a:rPr>
                        <a:t> </a:t>
                      </a:r>
                      <a:r>
                        <a:rPr lang="en-GB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rlin Sans FB" panose="020E0602020502020306" pitchFamily="34" charset="77"/>
                          <a:ea typeface="+mn-ea"/>
                          <a:cs typeface="+mn-cs"/>
                        </a:rPr>
                        <a:t>A bridge for carrying a road or railroad over something</a:t>
                      </a:r>
                      <a:endParaRPr sz="1200" dirty="0">
                        <a:latin typeface="Berlin Sans FB" panose="020E0602020502020306" pitchFamily="34" charset="77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sketch, clipart&#10;&#10;Description automatically generated">
            <a:extLst>
              <a:ext uri="{FF2B5EF4-FFF2-40B4-BE49-F238E27FC236}">
                <a16:creationId xmlns:a16="http://schemas.microsoft.com/office/drawing/2014/main" id="{F45B2894-DE8A-6776-A6F9-BB51678A8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40" y="1068338"/>
            <a:ext cx="325508" cy="272000"/>
          </a:xfrm>
          <a:prstGeom prst="rect">
            <a:avLst/>
          </a:prstGeom>
        </p:spPr>
      </p:pic>
      <p:pic>
        <p:nvPicPr>
          <p:cNvPr id="5" name="Picture 4" descr="A stick figure with a wrench and gears&#10;&#10;Description automatically generated with medium confidence">
            <a:extLst>
              <a:ext uri="{FF2B5EF4-FFF2-40B4-BE49-F238E27FC236}">
                <a16:creationId xmlns:a16="http://schemas.microsoft.com/office/drawing/2014/main" id="{7710F8B7-8E71-D938-B05F-6F9CED1A3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35" y="2166430"/>
            <a:ext cx="273130" cy="272000"/>
          </a:xfrm>
          <a:prstGeom prst="rect">
            <a:avLst/>
          </a:prstGeom>
        </p:spPr>
      </p:pic>
      <p:pic>
        <p:nvPicPr>
          <p:cNvPr id="9" name="Picture 8" descr="A picture containing sketch, drawing, vehicle, car&#10;&#10;Description automatically generated">
            <a:extLst>
              <a:ext uri="{FF2B5EF4-FFF2-40B4-BE49-F238E27FC236}">
                <a16:creationId xmlns:a16="http://schemas.microsoft.com/office/drawing/2014/main" id="{2896AA5E-A291-507B-39EC-89C5125AE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23" y="2545919"/>
            <a:ext cx="261825" cy="257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8C6D9-8494-B4C9-0F5D-DC2F9146F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86" y="4084737"/>
            <a:ext cx="812394" cy="737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lose-up of a paper&#10;&#10;Description automatically generated with low confidence">
            <a:extLst>
              <a:ext uri="{FF2B5EF4-FFF2-40B4-BE49-F238E27FC236}">
                <a16:creationId xmlns:a16="http://schemas.microsoft.com/office/drawing/2014/main" id="{9340D776-CF0C-E9C7-85B2-62B266A80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9303" y="463498"/>
            <a:ext cx="4962122" cy="1689047"/>
          </a:xfrm>
          <a:prstGeom prst="rect">
            <a:avLst/>
          </a:prstGeom>
        </p:spPr>
      </p:pic>
      <p:pic>
        <p:nvPicPr>
          <p:cNvPr id="12" name="Picture 11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A415706D-9E0F-13ED-5B6B-B924BC595D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7918" y="2152545"/>
            <a:ext cx="2451389" cy="1880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00ADD7-5B80-6ACE-83C7-AB32FFE306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8" y="4868266"/>
            <a:ext cx="955400" cy="737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" descr="Photo">
            <a:extLst>
              <a:ext uri="{FF2B5EF4-FFF2-40B4-BE49-F238E27FC236}">
                <a16:creationId xmlns:a16="http://schemas.microsoft.com/office/drawing/2014/main" id="{635D282E-D287-72D0-1CDD-FB7F2B69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66" y="4119170"/>
            <a:ext cx="933114" cy="6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ategory:Hookhills Viaduct - Wikimedia Commons">
            <a:extLst>
              <a:ext uri="{FF2B5EF4-FFF2-40B4-BE49-F238E27FC236}">
                <a16:creationId xmlns:a16="http://schemas.microsoft.com/office/drawing/2014/main" id="{0BF044F8-80E4-8B8A-F8A7-03C1813A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39" y="4861747"/>
            <a:ext cx="1080884" cy="6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1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Macintosh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Berlin Sans FB</vt:lpstr>
      <vt:lpstr>Berlin Sans FB Demi</vt:lpstr>
      <vt:lpstr>Calibri</vt:lpstr>
      <vt:lpstr>Office Theme</vt:lpstr>
      <vt:lpstr>How did Brunel change the community?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Johansen Jack</dc:creator>
  <cp:lastModifiedBy>Johansen Jack</cp:lastModifiedBy>
  <cp:revision>1</cp:revision>
  <dcterms:created xsi:type="dcterms:W3CDTF">2024-06-03T11:59:36Z</dcterms:created>
  <dcterms:modified xsi:type="dcterms:W3CDTF">2024-06-03T11:59:56Z</dcterms:modified>
</cp:coreProperties>
</file>