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E273-3E79-458B-677A-89B30AA2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BB7A0-074E-31CF-5AD6-0078BBF5A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B639-FD2A-2795-5FA3-25B35F34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E4D2A-44D3-802B-A4DA-ACCD6D4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998E-4871-9F2B-0332-B8422B9D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5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F72A-1C85-BC64-6884-2454D612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0FBCB-AA56-31FE-012B-72040AA35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A77AD-71FE-77C8-3927-D5AEC019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E45D-61F5-DF7F-F97C-B706B1F9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6B22B-41A1-9C93-6A1A-ED6BF112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CA9CD-647E-BED3-C3DC-1C63F473F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F6C13-191C-23AF-2023-1414ADFB8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E264-6859-C560-5150-88F6D580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A538E-2503-AEEC-DC66-DD229938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8E140-26ED-EA4D-E577-D49C8D4C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9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7938-8D7E-6422-C58C-BCDBE242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0810-76D9-6AB7-5AC9-0FD262D7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C959-EED1-CA12-D74D-F7FF43B2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A2F2-D1E1-90B9-8D88-7469D61D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B080-0B0C-DE4A-A333-ADA0270A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5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46B-9BF6-9588-0617-37378877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8B861-3888-90B0-D6CB-A3FF44F46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EABD1-22D2-528F-6C2B-9196CA11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71396-7A87-AF01-CCF3-416FD79A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A56A5-571A-EF2C-5B61-128F7A33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023A-AAA6-187E-DF04-982AF843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653E-E8A6-ABA9-90D1-5329970AD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7A71A-31C2-CAEB-AB80-298749E88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0C6BE-0F0A-A32D-8001-1E7739F0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48AF0-7000-4ED1-1E51-BBCE2B05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05A07-2CBC-0448-4C59-3F454C6D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CC5E-8198-3438-83FF-37A54B4F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AE77-6ED2-D971-184C-4C338A02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3E2BA-55BF-A12A-0527-3C54D22C9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362F6-5A64-1408-E893-4ED5B8321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5D7AD-C1FC-9D0C-C48E-A96BE4900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4898C-1C18-B1F8-42C1-5053FD93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82071-301B-B911-7A88-D933488A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F130E-B53E-4D0A-F9A2-B99CD39A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7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C120-B21C-4CC2-4F7B-07E7A1C4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6862A-C1FE-D416-D4DF-6B6DCF7B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DBD7E-3C8E-8232-D94C-683BFFE5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1CC97-A086-205E-9BAB-67771255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1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0B1D2-2275-A782-2882-B2937A82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FC869-B207-EE49-984F-77978BAF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FD86-16F1-9529-A758-539DBB0E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3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B73C-4065-3227-18B4-3E34394B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A884-7C5A-B178-BD0A-340F5EF9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EB3B2-2642-5040-A1CD-08E3BFC6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F36E0-1487-39BD-5DB8-2F81903F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4F38C-CE31-098F-B987-0A4A0F33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F2139-5FB8-8517-8624-9CF54803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EC44-6244-D254-4EF5-A661863C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89324-C607-5666-85D7-064C58863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DA5CA-DF50-F3E7-F733-EB03211A4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FC4B-4350-3413-1497-4111D777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9D2AD-C1BD-585F-AA66-17F25223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F0431-067C-DA3A-911B-3A9163D4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905F2-FD5B-0714-42E8-686A7A47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53CA0-F1AB-28F4-0CCC-18964A405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015E-8682-BE80-FB3C-427CDD6D9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6D9DF-3688-9A41-9A55-41F65FDD1FFA}" type="datetimeFigureOut">
              <a:rPr lang="en-GB" smtClean="0"/>
              <a:t>08/12/2024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CD28-FEA7-CC89-CBFE-C1C227B9D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14549-25C5-0D5C-C74E-2EA2A7242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91D6EF-5140-424D-804A-CDA32A47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54710" y="47187"/>
            <a:ext cx="6725445" cy="4042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defTabSz="784225">
              <a:lnSpc>
                <a:spcPct val="100000"/>
              </a:lnSpc>
              <a:defRPr sz="1600" b="1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GB" sz="1800" b="1" dirty="0">
                <a:effectLst/>
                <a:latin typeface="Letter-join Plus 8" panose="0200050500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How can I use silhouettes to creat</a:t>
            </a:r>
            <a:r>
              <a:rPr lang="en-GB" sz="1800" dirty="0">
                <a:latin typeface="Letter-join Plus 8" panose="0200050500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 a beautiful Christmas card</a:t>
            </a:r>
            <a:r>
              <a:rPr lang="en-GB" sz="1800" b="1" dirty="0">
                <a:effectLst/>
                <a:latin typeface="Letter-join Plus 8" panose="02000505000000020003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GB" sz="2000" dirty="0">
                <a:effectLst/>
              </a:rPr>
              <a:t> </a:t>
            </a:r>
            <a:endParaRPr dirty="0">
              <a:highlight>
                <a:srgbClr val="FFFF00"/>
              </a:highlight>
              <a:latin typeface="Letter-join Plus 8" panose="02000505000000020003" pitchFamily="2" charset="0"/>
            </a:endParaRPr>
          </a:p>
        </p:txBody>
      </p:sp>
      <p:graphicFrame>
        <p:nvGraphicFramePr>
          <p:cNvPr id="95" name="Table 3"/>
          <p:cNvGraphicFramePr/>
          <p:nvPr/>
        </p:nvGraphicFramePr>
        <p:xfrm>
          <a:off x="22302" y="2848416"/>
          <a:ext cx="3752812" cy="3975740"/>
        </p:xfrm>
        <a:graphic>
          <a:graphicData uri="http://schemas.openxmlformats.org/drawingml/2006/table">
            <a:tbl>
              <a:tblPr firstRow="1"/>
              <a:tblGrid>
                <a:gridCol w="375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436"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etter-join Plus 8" panose="02000505000000020003" pitchFamily="50" charset="0"/>
                        </a:rPr>
                        <a:t>End of Enquiry Learning</a:t>
                      </a:r>
                      <a:endParaRPr sz="1600" b="1" dirty="0">
                        <a:solidFill>
                          <a:schemeClr val="bg1"/>
                        </a:solidFill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769">
                <a:tc>
                  <a:txBody>
                    <a:bodyPr/>
                    <a:lstStyle/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Letter-join Plus 8" panose="02000505000000020003" pitchFamily="50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know how to make use a combination of marks to shade.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know what secondary colours are.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know how to mix paint to form tones.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know how different brushes and sponges can be used to create.</a:t>
                      </a:r>
                    </a:p>
                    <a:p>
                      <a:endParaRPr lang="en-GB" sz="15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etter-join Plus 8" panose="02000505000000020003" pitchFamily="50" charset="0"/>
                      </a:endParaRP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500" kern="1200" dirty="0">
                          <a:solidFill>
                            <a:srgbClr val="FF0000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can show the effect of light on an object.</a:t>
                      </a: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500" kern="1200" dirty="0">
                          <a:solidFill>
                            <a:srgbClr val="FF0000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can use a combination of media to create an outcome.</a:t>
                      </a: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500" kern="1200" dirty="0">
                          <a:solidFill>
                            <a:srgbClr val="FF0000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can show the development of my ideas.</a:t>
                      </a: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500" kern="1200" dirty="0">
                          <a:solidFill>
                            <a:srgbClr val="FF0000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I can create images both real and imagined.</a:t>
                      </a: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500" b="0" dirty="0">
                        <a:solidFill>
                          <a:srgbClr val="FF0000"/>
                        </a:solidFill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45562"/>
                  </a:ext>
                </a:extLst>
              </a:tr>
            </a:tbl>
          </a:graphicData>
        </a:graphic>
      </p:graphicFrame>
      <p:grpSp>
        <p:nvGrpSpPr>
          <p:cNvPr id="102" name="Title 1"/>
          <p:cNvGrpSpPr/>
          <p:nvPr/>
        </p:nvGrpSpPr>
        <p:grpSpPr>
          <a:xfrm>
            <a:off x="6910086" y="47189"/>
            <a:ext cx="5131968" cy="348057"/>
            <a:chOff x="-2" y="-1"/>
            <a:chExt cx="5540113" cy="348055"/>
          </a:xfrm>
        </p:grpSpPr>
        <p:sp>
          <p:nvSpPr>
            <p:cNvPr id="100" name="Rectangle"/>
            <p:cNvSpPr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defTabSz="392104">
                <a:lnSpc>
                  <a:spcPct val="120000"/>
                </a:lnSpc>
                <a:defRPr sz="14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 lang="en-GB" sz="1400"/>
            </a:p>
          </p:txBody>
        </p:sp>
        <p:sp>
          <p:nvSpPr>
            <p:cNvPr id="101" name="Class 3 -Design and technology Knowledge organiser"/>
            <p:cNvSpPr txBox="1"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normAutofit/>
            </a:bodyPr>
            <a:lstStyle>
              <a:lvl1pPr algn="ctr" defTabSz="392113">
                <a:lnSpc>
                  <a:spcPct val="120000"/>
                </a:lnSpc>
                <a:defRPr sz="12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rPr lang="en-GB" sz="1400" b="1" dirty="0">
                  <a:latin typeface="Letter-join Plus 8" panose="02000505000000020003" pitchFamily="50" charset="0"/>
                </a:rPr>
                <a:t>ART LEARNING organiser YEAR 2</a:t>
              </a:r>
            </a:p>
          </p:txBody>
        </p:sp>
      </p:grp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A8EAE13A-101D-3874-BEF5-730DEB613C04}"/>
              </a:ext>
            </a:extLst>
          </p:cNvPr>
          <p:cNvGraphicFramePr/>
          <p:nvPr/>
        </p:nvGraphicFramePr>
        <p:xfrm>
          <a:off x="8416887" y="451466"/>
          <a:ext cx="3625167" cy="502900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00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26">
                <a:tc gridSpan="2"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latin typeface="Letter-join Plus 8" panose="02000505000000020003" pitchFamily="2" charset="0"/>
                        </a:rPr>
                        <a:t>Vocabulary </a:t>
                      </a:r>
                      <a:endParaRPr sz="1600" b="1" dirty="0">
                        <a:solidFill>
                          <a:srgbClr val="FFFFFF"/>
                        </a:solidFill>
                        <a:latin typeface="Letter-join Plus 8" panose="02000505000000020003" pitchFamily="2" charset="0"/>
                      </a:endParaRPr>
                    </a:p>
                  </a:txBody>
                  <a:tcPr marL="18575" marR="18575" marT="18575" marB="18575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5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 Effect 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The impact something has.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Letter-join Plus 8" panose="02000505000000020003" pitchFamily="2" charset="0"/>
                          <a:cs typeface="Leelawadee UI Semilight" panose="020B0402040204020203" pitchFamily="34" charset="-34"/>
                        </a:rPr>
                        <a:t> Media 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materials used to make a work of art.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 Primary 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Colours that cannot be made by mixing other colours. 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59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 Secondary 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colours we have when mixing two primary colours together. 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994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Letter-join Plus 8" panose="02000505000000020003" pitchFamily="2" charset="0"/>
                          <a:cs typeface="Leelawadee UI Semilight" panose="020B0402040204020203" pitchFamily="34" charset="-34"/>
                        </a:rPr>
                        <a:t> Tone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0" i="0" u="none" strike="noStrike" dirty="0">
                          <a:solidFill>
                            <a:srgbClr val="040C28"/>
                          </a:solidFill>
                          <a:effectLst/>
                          <a:latin typeface="Letter-join Plus 8" panose="02000505000000020003" pitchFamily="2" charset="0"/>
                        </a:rPr>
                        <a:t>The lightness or darkness of colours used.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Texture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How something feels when it is touched.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98573715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Perspective</a:t>
                      </a:r>
                      <a:endParaRPr sz="1400" dirty="0">
                        <a:latin typeface="Letter-join Plus 8" panose="02000505000000020003" pitchFamily="50" charset="0"/>
                        <a:cs typeface="Leelawadee UI Semilight" panose="020B0402040204020203" pitchFamily="34" charset="-34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representation of how an image is seen by the eye.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17355576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Refine</a:t>
                      </a:r>
                      <a:endParaRPr sz="1400" dirty="0">
                        <a:latin typeface="Letter-join Plus 8" panose="02000505000000020003" pitchFamily="50" charset="0"/>
                        <a:cs typeface="Leelawadee UI Semilight" panose="020B0402040204020203" pitchFamily="34" charset="-34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Letter-join Plus 8" panose="02000505000000020003" pitchFamily="2" charset="0"/>
                          <a:cs typeface="Leelawadee UI Semilight" panose="020B0402040204020203" pitchFamily="34" charset="-34"/>
                        </a:rPr>
                        <a:t>To make changes to improve or explain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345020275"/>
                  </a:ext>
                </a:extLst>
              </a:tr>
            </a:tbl>
          </a:graphicData>
        </a:graphic>
      </p:graphicFrame>
      <p:pic>
        <p:nvPicPr>
          <p:cNvPr id="4" name="Picture 3" descr="A group of icons with text&#10;&#10;Description automatically generated">
            <a:extLst>
              <a:ext uri="{FF2B5EF4-FFF2-40B4-BE49-F238E27FC236}">
                <a16:creationId xmlns:a16="http://schemas.microsoft.com/office/drawing/2014/main" id="{D06A8BF0-622C-D462-4DAB-FE685365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" y="504062"/>
            <a:ext cx="3342221" cy="2299081"/>
          </a:xfrm>
          <a:prstGeom prst="rect">
            <a:avLst/>
          </a:prstGeom>
        </p:spPr>
      </p:pic>
      <p:pic>
        <p:nvPicPr>
          <p:cNvPr id="5" name="Picture 4" descr="How to use tints and shades in graphic design">
            <a:extLst>
              <a:ext uri="{FF2B5EF4-FFF2-40B4-BE49-F238E27FC236}">
                <a16:creationId xmlns:a16="http://schemas.microsoft.com/office/drawing/2014/main" id="{01210499-3408-29D1-4545-D63D046CD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2"/>
          <a:stretch/>
        </p:blipFill>
        <p:spPr bwMode="auto">
          <a:xfrm>
            <a:off x="4076576" y="2701339"/>
            <a:ext cx="4119562" cy="1550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earning to See, Part IV">
            <a:extLst>
              <a:ext uri="{FF2B5EF4-FFF2-40B4-BE49-F238E27FC236}">
                <a16:creationId xmlns:a16="http://schemas.microsoft.com/office/drawing/2014/main" id="{CDA773CC-9D92-4EC2-B4F7-4389FE59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36" y="693310"/>
            <a:ext cx="1603375" cy="16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DF4203-6211-9528-6EE2-60402B74CFB3}"/>
              </a:ext>
            </a:extLst>
          </p:cNvPr>
          <p:cNvSpPr txBox="1"/>
          <p:nvPr/>
        </p:nvSpPr>
        <p:spPr>
          <a:xfrm>
            <a:off x="4654110" y="5898530"/>
            <a:ext cx="2634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Letter-join Plus 8" panose="02000505000000020003" pitchFamily="2" charset="0"/>
              </a:rPr>
              <a:t>Artist: </a:t>
            </a:r>
            <a:r>
              <a:rPr lang="en-GB" sz="1400" dirty="0">
                <a:latin typeface="Letter-join Plus 8" panose="02000505000000020003" pitchFamily="2" charset="0"/>
              </a:rPr>
              <a:t>Jan </a:t>
            </a:r>
            <a:r>
              <a:rPr lang="en-GB" sz="1400" dirty="0" err="1">
                <a:latin typeface="Letter-join Plus 8" panose="02000505000000020003" pitchFamily="2" charset="0"/>
              </a:rPr>
              <a:t>Pieńkowski</a:t>
            </a:r>
            <a:endParaRPr lang="en-GB" sz="1400" dirty="0">
              <a:latin typeface="Letter-join Plus 8" panose="02000505000000020003" pitchFamily="2" charset="0"/>
            </a:endParaRPr>
          </a:p>
          <a:p>
            <a:r>
              <a:rPr lang="en-GB" sz="1400" b="1" dirty="0">
                <a:latin typeface="Letter-join Plus 8" panose="02000505000000020003" pitchFamily="2" charset="0"/>
              </a:rPr>
              <a:t>Lifespan: </a:t>
            </a:r>
            <a:r>
              <a:rPr lang="en-GB" sz="1400" dirty="0">
                <a:latin typeface="Letter-join Plus 8" panose="02000505000000020003" pitchFamily="2" charset="0"/>
              </a:rPr>
              <a:t>1936 – 2022</a:t>
            </a:r>
          </a:p>
          <a:p>
            <a:r>
              <a:rPr lang="en-GB" sz="1400" b="1" dirty="0">
                <a:latin typeface="Letter-join Plus 8" panose="02000505000000020003" pitchFamily="2" charset="0"/>
              </a:rPr>
              <a:t>Nationality: </a:t>
            </a:r>
            <a:r>
              <a:rPr lang="en-GB" sz="1400" dirty="0">
                <a:latin typeface="Letter-join Plus 8" panose="02000505000000020003" pitchFamily="2" charset="0"/>
              </a:rPr>
              <a:t>Polish</a:t>
            </a:r>
          </a:p>
        </p:txBody>
      </p:sp>
      <p:pic>
        <p:nvPicPr>
          <p:cNvPr id="24" name="Picture 23" descr="A grey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3C221074-7B63-396F-EA45-F0A8E6CE8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146" y="3301992"/>
            <a:ext cx="603250" cy="349250"/>
          </a:xfrm>
          <a:prstGeom prst="rect">
            <a:avLst/>
          </a:prstGeom>
        </p:spPr>
      </p:pic>
      <p:pic>
        <p:nvPicPr>
          <p:cNvPr id="35" name="Picture 34" descr="A pencil and a tube of paint&#10;&#10;Description automatically generated">
            <a:extLst>
              <a:ext uri="{FF2B5EF4-FFF2-40B4-BE49-F238E27FC236}">
                <a16:creationId xmlns:a16="http://schemas.microsoft.com/office/drawing/2014/main" id="{34652C85-D6C3-5AAC-42B9-72AC68B3E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61" y="1648927"/>
            <a:ext cx="851680" cy="349250"/>
          </a:xfrm>
          <a:prstGeom prst="rect">
            <a:avLst/>
          </a:prstGeom>
        </p:spPr>
      </p:pic>
      <p:pic>
        <p:nvPicPr>
          <p:cNvPr id="39" name="Picture 38" descr="A circular design with different colors of wood&#10;&#10;Description automatically generated">
            <a:extLst>
              <a:ext uri="{FF2B5EF4-FFF2-40B4-BE49-F238E27FC236}">
                <a16:creationId xmlns:a16="http://schemas.microsoft.com/office/drawing/2014/main" id="{2AD10ECB-748B-2782-2B70-BC8995E4C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159" y="3863407"/>
            <a:ext cx="400050" cy="374650"/>
          </a:xfrm>
          <a:prstGeom prst="rect">
            <a:avLst/>
          </a:prstGeom>
        </p:spPr>
      </p:pic>
      <p:pic>
        <p:nvPicPr>
          <p:cNvPr id="42" name="Picture 41" descr="A cartoon of a person's face&#10;&#10;Description automatically generated">
            <a:extLst>
              <a:ext uri="{FF2B5EF4-FFF2-40B4-BE49-F238E27FC236}">
                <a16:creationId xmlns:a16="http://schemas.microsoft.com/office/drawing/2014/main" id="{8ABE299C-A3EB-3F6B-2D31-83D305E7B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478" y="4496185"/>
            <a:ext cx="561251" cy="374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09D60C-6F00-C912-7B26-802FBBFAA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86" y="4955057"/>
            <a:ext cx="1391460" cy="179991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an Pienkowski, illustrator | Children's books | The Guardian">
            <a:extLst>
              <a:ext uri="{FF2B5EF4-FFF2-40B4-BE49-F238E27FC236}">
                <a16:creationId xmlns:a16="http://schemas.microsoft.com/office/drawing/2014/main" id="{740E1EFA-3999-08A7-FDBE-C708A8FD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14" y="4496185"/>
            <a:ext cx="1105511" cy="11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A5FD070-2029-8B76-C8FA-80E5A0FA3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11" y="4496185"/>
            <a:ext cx="1197636" cy="1197636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7C0BF29-557D-D7BB-8231-E66B3D2CB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1170" y="567852"/>
            <a:ext cx="1432560" cy="1960880"/>
          </a:xfrm>
          <a:prstGeom prst="rect">
            <a:avLst/>
          </a:prstGeom>
        </p:spPr>
      </p:pic>
      <p:pic>
        <p:nvPicPr>
          <p:cNvPr id="8" name="Picture 4" descr="jan pienkowski &amp; anthuriums">
            <a:extLst>
              <a:ext uri="{FF2B5EF4-FFF2-40B4-BE49-F238E27FC236}">
                <a16:creationId xmlns:a16="http://schemas.microsoft.com/office/drawing/2014/main" id="{20A1227F-F1CF-3BF4-9632-08703243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63" y="4453817"/>
            <a:ext cx="828512" cy="12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Letter-join Plus 8</vt:lpstr>
      <vt:lpstr>Times New Roman</vt:lpstr>
      <vt:lpstr>Office Theme</vt:lpstr>
      <vt:lpstr>How can I use silhouettes to create a beautiful Christmas card?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Johansen Jack</dc:creator>
  <cp:lastModifiedBy>Johansen Jack</cp:lastModifiedBy>
  <cp:revision>1</cp:revision>
  <dcterms:created xsi:type="dcterms:W3CDTF">2024-12-08T11:16:08Z</dcterms:created>
  <dcterms:modified xsi:type="dcterms:W3CDTF">2024-12-08T11:16:21Z</dcterms:modified>
</cp:coreProperties>
</file>