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90" d="100"/>
          <a:sy n="90" d="100"/>
        </p:scale>
        <p:origin x="14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857A-A219-27AC-BE20-070266676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BBD9E-F4BC-B86C-EEE5-DAA31BA86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92235-FF70-0597-F448-2BE1D986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20F3E-FD18-4EC4-83E7-2C8B8A41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14359-BDDD-1E77-FDD2-C2438781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7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8977-3414-0697-9F85-86EEE618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8C1BC-95B0-5C14-70E3-E47684A0C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4316-C6C3-7AE9-6A92-A5408702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0039-1474-8481-6AD4-B24C87F5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616A-1E14-63A8-34CD-28B7CFA0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8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B9139-04AD-A30F-E2C5-E61897293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0DE7C-5EA0-96D4-271D-2B7EB9E2A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E44EF-447D-461F-41DD-7D502271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8FD3-46C1-4083-618C-A468480D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30501-1888-C016-71C9-9E2F881C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EF66-C1F0-0BE0-A43A-02AA80E1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E063-7C33-FB4D-2C07-794002E3C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C2833-818D-5ABE-474A-01C78F02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AE7B-620D-29F3-4237-56477CC2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2D7D-74AC-029C-6C3C-F15D6773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5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4B7D-261D-53A8-31DB-63897810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2DD16-D836-EFEF-2A6D-F6ACF006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F7AF4-2845-F49C-4A34-1606B2D8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D9ED1-7234-A3A1-1B75-3F2AA138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7B61-01A0-6FEB-9542-680D0F7D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8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8AD5-39FF-818D-0807-C3A4DD44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BD88-3726-FF58-7F9C-8D809EDD0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2E52C-80D8-CB3D-622E-AC9B21CD9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6399-2DE6-1E80-C140-74B31761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B0D6B-D732-DF3A-66C1-3EA5EC92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B5393-492D-738F-463F-ADBE0CB7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C962-8D5E-0107-4CF3-9A8931E5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8C688-153A-6533-6E69-5311D0951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38471-4EA3-BAE5-4546-832603B8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71EE6-E203-50E3-9A0E-E2F537048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7DAAA-E317-EFB6-5B97-C9202249A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714D5-FDA5-394D-6A40-8C8A3B0B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7BB67-EE0D-3712-35BE-98AF85D4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0BE08-9C11-ABFD-B335-79569A53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BB6D-5C98-FDEC-309C-3DCC62A7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201CB-5D96-ED5E-3315-EF5F6D15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F0B70-09EA-F8D3-1827-642DF5C5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1967E-6A99-933D-9CD3-7F4FA4CF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7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9929B-F47B-047C-834C-077002FB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50736-15C9-CE16-8476-C7131360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5B5C-E12F-2E24-99E6-127FCFC0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1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D03D-5050-EBF8-CDB6-24D5ACF3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CE70-B40F-0518-42D2-EFA69C7C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4364C-9F7D-DA79-EAE6-B2F675156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0EBC3-9FFA-D1DB-E1A6-9CFF6A86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E5737-0E33-BCB1-7B01-BD567CE6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D6841-4D1A-F654-C836-12203881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0D5E-ED11-E248-BC8A-14AD0790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CB0D7-A909-28A6-2031-3BD8C7CE5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1A70C-8018-482B-5C34-F21FA5FFD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4DDA-5886-963E-5D22-4093FBC4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CF22-DF84-9019-FED0-0FE1E831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383A5-C47A-25EC-3EF9-86D675AF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1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7C189-F568-C81A-93FB-5164EDC9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AEE3-1003-4AA9-4C3B-04A18A66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5A490-EE20-7DE0-BD14-6395B3079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1EA15-ED7C-584E-9843-F6F78D2EBC52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EC69A-9305-EFF2-5213-CEBC30DBE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35C9-89F7-99CA-72CB-7C6917E87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file:////Users/Jackjohansen/Library/Group%20Containers/UBF8T346G9.ms/WebArchiveCopyPasteTempFiles/com.microsoft.Word/91466a7QhEL._AC_UF894,1000_QL80_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651D0A-8209-9D34-D9BE-9F0CB75F6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934860-DED4-2BBF-BBC7-520396CD1854}"/>
              </a:ext>
            </a:extLst>
          </p:cNvPr>
          <p:cNvSpPr txBox="1">
            <a:spLocks/>
          </p:cNvSpPr>
          <p:nvPr/>
        </p:nvSpPr>
        <p:spPr>
          <a:xfrm>
            <a:off x="54710" y="47187"/>
            <a:ext cx="6823168" cy="4042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78422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latin typeface="Letter-join Plus 8" panose="0200050500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can I create a mystery story that keeps the reader guessing?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B5B907F-CDB0-1BD0-21F5-E577E0FF9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134454"/>
              </p:ext>
            </p:extLst>
          </p:nvPr>
        </p:nvGraphicFramePr>
        <p:xfrm>
          <a:off x="149945" y="2725820"/>
          <a:ext cx="3984733" cy="3228980"/>
        </p:xfrm>
        <a:graphic>
          <a:graphicData uri="http://schemas.openxmlformats.org/drawingml/2006/table">
            <a:tbl>
              <a:tblPr firstRow="1"/>
              <a:tblGrid>
                <a:gridCol w="398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464"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etter-join Plus 8" panose="02000505000000020003" pitchFamily="50" charset="0"/>
                        </a:rPr>
                        <a:t>End of Enquiry Learning</a:t>
                      </a:r>
                      <a:endParaRPr sz="1600" b="1" dirty="0">
                        <a:solidFill>
                          <a:schemeClr val="bg1"/>
                        </a:solidFill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96">
                <a:tc>
                  <a:txBody>
                    <a:bodyPr/>
                    <a:lstStyle/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Letter-join Plus 8" panose="02000505000000020003" pitchFamily="50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use simple adverbs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use simple noun phrases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use apostrophes for contraction.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use apostrophes for possession.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use time connectives (one day, after, as soon as, by next morning, soon, the, until).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use subordinate conjunctions (when, if, that, because).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will use coordinating conjunctions      (and, or, but, so).</a:t>
                      </a:r>
                      <a:r>
                        <a:rPr lang="en-GB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…”</a:t>
                      </a:r>
                      <a:r>
                        <a:rPr lang="en-GB" sz="16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45562"/>
                  </a:ext>
                </a:extLst>
              </a:tr>
            </a:tbl>
          </a:graphicData>
        </a:graphic>
      </p:graphicFrame>
      <p:grpSp>
        <p:nvGrpSpPr>
          <p:cNvPr id="6" name="Title 1">
            <a:extLst>
              <a:ext uri="{FF2B5EF4-FFF2-40B4-BE49-F238E27FC236}">
                <a16:creationId xmlns:a16="http://schemas.microsoft.com/office/drawing/2014/main" id="{39F0F175-6F71-6ACF-CF66-CDF62398087D}"/>
              </a:ext>
            </a:extLst>
          </p:cNvPr>
          <p:cNvGrpSpPr/>
          <p:nvPr/>
        </p:nvGrpSpPr>
        <p:grpSpPr>
          <a:xfrm>
            <a:off x="6877878" y="47189"/>
            <a:ext cx="5164176" cy="348057"/>
            <a:chOff x="-2" y="-1"/>
            <a:chExt cx="5540113" cy="348055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ACB7930C-0EF3-8346-4946-0E8D93089DAA}"/>
                </a:ext>
              </a:extLst>
            </p:cNvPr>
            <p:cNvSpPr/>
            <p:nvPr/>
          </p:nvSpPr>
          <p:spPr>
            <a:xfrm>
              <a:off x="-2" y="-1"/>
              <a:ext cx="5540113" cy="348055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defTabSz="392104">
                <a:lnSpc>
                  <a:spcPct val="120000"/>
                </a:lnSpc>
                <a:defRPr sz="14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 lang="en-GB" sz="1400"/>
            </a:p>
          </p:txBody>
        </p:sp>
        <p:sp>
          <p:nvSpPr>
            <p:cNvPr id="8" name="Class 3 -Design and technology Knowledge organiser">
              <a:extLst>
                <a:ext uri="{FF2B5EF4-FFF2-40B4-BE49-F238E27FC236}">
                  <a16:creationId xmlns:a16="http://schemas.microsoft.com/office/drawing/2014/main" id="{DE788B6A-2229-E388-958C-78AF872385D5}"/>
                </a:ext>
              </a:extLst>
            </p:cNvPr>
            <p:cNvSpPr txBox="1"/>
            <p:nvPr/>
          </p:nvSpPr>
          <p:spPr>
            <a:xfrm>
              <a:off x="-2" y="-1"/>
              <a:ext cx="5540113" cy="348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normAutofit/>
            </a:bodyPr>
            <a:lstStyle>
              <a:lvl1pPr algn="ctr" defTabSz="392113">
                <a:lnSpc>
                  <a:spcPct val="120000"/>
                </a:lnSpc>
                <a:defRPr sz="12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lvl1pPr>
            </a:lstStyle>
            <a:p>
              <a:r>
                <a:rPr lang="en-GB" sz="1400" b="1" dirty="0">
                  <a:latin typeface="Letter-join Plus 8" panose="02000505000000020003" pitchFamily="50" charset="0"/>
                </a:rPr>
                <a:t>Writing LEARNING organiser YEAR 2</a:t>
              </a:r>
            </a:p>
          </p:txBody>
        </p:sp>
      </p:grp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F6A61E91-F92F-D816-8CA0-16D593495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984162"/>
              </p:ext>
            </p:extLst>
          </p:nvPr>
        </p:nvGraphicFramePr>
        <p:xfrm>
          <a:off x="6877879" y="451466"/>
          <a:ext cx="5164176" cy="5678809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1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726">
                <a:tc gridSpan="2"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latin typeface="Letter-join Plus 8" panose="02000505000000020003" pitchFamily="2" charset="0"/>
                        </a:rPr>
                        <a:t>Vocabulary </a:t>
                      </a:r>
                      <a:endParaRPr sz="1600" b="1" dirty="0">
                        <a:solidFill>
                          <a:srgbClr val="FFFFFF"/>
                        </a:solidFill>
                        <a:latin typeface="Letter-join Plus 8" panose="02000505000000020003" pitchFamily="2" charset="0"/>
                      </a:endParaRPr>
                    </a:p>
                  </a:txBody>
                  <a:tcPr marL="18575" marR="18575" marT="18575" marB="18575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473">
                <a:tc>
                  <a:txBody>
                    <a:bodyPr/>
                    <a:lstStyle/>
                    <a:p>
                      <a:pPr marL="0" indent="0" algn="l" defTabSz="1828800">
                        <a:buFont typeface="+mj-lt"/>
                        <a:buNone/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 Noun</a:t>
                      </a: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dirty="0">
                          <a:effectLst/>
                          <a:latin typeface="Letter-join Plus 8" panose="0200050500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name of a person, place or thing.</a:t>
                      </a:r>
                      <a:endParaRPr lang="en-GB" sz="1400" dirty="0"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117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 Verb </a:t>
                      </a:r>
                      <a:endParaRPr sz="1400" dirty="0">
                        <a:latin typeface="Letter-join Plus 8" panose="02000505000000020003" pitchFamily="50" charset="0"/>
                        <a:cs typeface="Leelawadee UI Semilight" panose="020B0402040204020203" pitchFamily="34" charset="-34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0" i="0" u="none" strike="noStrike" dirty="0">
                          <a:solidFill>
                            <a:srgbClr val="202124"/>
                          </a:solidFill>
                          <a:effectLst/>
                          <a:latin typeface="Letter-join Plus 8" panose="02000505000000020003" pitchFamily="2" charset="0"/>
                        </a:rPr>
                        <a:t>A word to describe action or being (sang, slept, ran, looked).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406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 Adjective</a:t>
                      </a:r>
                      <a:endParaRPr sz="1400" dirty="0">
                        <a:latin typeface="Letter-join Plus 8" panose="02000505000000020003" pitchFamily="50" charset="0"/>
                        <a:cs typeface="Leelawadee UI Semilight" panose="020B0402040204020203" pitchFamily="34" charset="-34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A word to describe the noun (large, tall, small, short, yellow).</a:t>
                      </a:r>
                      <a:endParaRPr sz="1400" b="0" dirty="0">
                        <a:solidFill>
                          <a:schemeClr val="tx1"/>
                        </a:solidFill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59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 Simple noun phrase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 word that helps describe the noun (small cat, large house).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91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 O</a:t>
                      </a:r>
                      <a:r>
                        <a:rPr lang="en-GB" sz="1400" b="0" i="0" u="none" strike="noStrike" dirty="0">
                          <a:solidFill>
                            <a:srgbClr val="202124"/>
                          </a:solidFill>
                          <a:effectLst/>
                          <a:latin typeface="Letter-join Plus 8" panose="02000505000000020003" pitchFamily="2" charset="0"/>
                        </a:rPr>
                        <a:t>nomatopoeia</a:t>
                      </a:r>
                      <a:endParaRPr lang="en-GB" sz="1400" dirty="0"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  <a:p>
                      <a:pPr algn="l" defTabSz="1828800">
                        <a:defRPr sz="1800"/>
                      </a:pPr>
                      <a:endParaRPr lang="en-GB" sz="1400" dirty="0">
                        <a:latin typeface="Letter-join Plus 8" panose="02000505000000020003" pitchFamily="50" charset="0"/>
                        <a:cs typeface="Leelawadee UI Semilight" panose="020B0402040204020203" pitchFamily="34" charset="-34"/>
                      </a:endParaRPr>
                    </a:p>
                    <a:p>
                      <a:pPr algn="l" defTabSz="1828800">
                        <a:defRPr sz="1800"/>
                      </a:pPr>
                      <a:endParaRPr sz="1400" dirty="0">
                        <a:latin typeface="Letter-join Plus 8" panose="02000505000000020003" pitchFamily="50" charset="0"/>
                        <a:cs typeface="Leelawadee UI Semilight" panose="020B0402040204020203" pitchFamily="34" charset="-34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  <a:cs typeface="Leelawadee UI Semilight" panose="020B0402040204020203" pitchFamily="34" charset="-34"/>
                        </a:rPr>
                        <a:t> A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 word that names a sound, but also sounds like that sound (zoom, crack, splat, pop).</a:t>
                      </a:r>
                      <a:endParaRPr sz="1100" dirty="0">
                        <a:latin typeface="Letter-join Plus 8" panose="02000505000000020003" pitchFamily="2" charset="0"/>
                        <a:cs typeface="Leelawadee UI Semilight" panose="020B0402040204020203" pitchFamily="34" charset="-34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994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2" charset="0"/>
                        </a:rPr>
                        <a:t> Apostrophe</a:t>
                      </a:r>
                    </a:p>
                    <a:p>
                      <a:pPr algn="l" defTabSz="1828800">
                        <a:defRPr sz="1800"/>
                      </a:pPr>
                      <a:endParaRPr lang="en-GB" sz="1400" dirty="0">
                        <a:latin typeface="Letter-join Plus 8" panose="02000505000000020003" pitchFamily="2" charset="0"/>
                      </a:endParaRPr>
                    </a:p>
                    <a:p>
                      <a:pPr algn="l" defTabSz="1828800">
                        <a:defRPr sz="1800"/>
                      </a:pPr>
                      <a:endParaRPr sz="1400" dirty="0">
                        <a:latin typeface="Letter-join Plus 8" panose="02000505000000020003" pitchFamily="2" charset="0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A punctuation mark (') used to indicate either possession (</a:t>
                      </a:r>
                      <a:r>
                        <a:rPr lang="en-GB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Harry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 '</a:t>
                      </a:r>
                      <a:r>
                        <a:rPr lang="en-GB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s book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 ) or the missing letters (</a:t>
                      </a:r>
                      <a:r>
                        <a:rPr lang="en-GB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can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 ’</a:t>
                      </a:r>
                      <a:r>
                        <a:rPr lang="en-GB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 , </a:t>
                      </a:r>
                      <a:r>
                        <a:rPr lang="en-GB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he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 '</a:t>
                      </a:r>
                      <a:r>
                        <a:rPr lang="en-GB" sz="14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Letter-join Plus 8" panose="02000505000000020003" pitchFamily="2" charset="0"/>
                          <a:ea typeface="+mn-ea"/>
                          <a:cs typeface="+mn-cs"/>
                        </a:rPr>
                        <a:t> ;).</a:t>
                      </a:r>
                      <a:endParaRPr sz="1400" dirty="0">
                        <a:latin typeface="Letter-join Plus 8" panose="02000505000000020003" pitchFamily="2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US" sz="1400" dirty="0">
                          <a:latin typeface="Letter-join Plus 8" panose="02000505000000020003" pitchFamily="50" charset="0"/>
                        </a:rPr>
                        <a:t> Adverb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dirty="0">
                          <a:latin typeface="Letter-join Plus 8" panose="02000505000000020003" pitchFamily="50" charset="0"/>
                        </a:rPr>
                        <a:t>A word used to describe the verb (slowly, quickly, angrily).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US" sz="1400" dirty="0">
                          <a:latin typeface="Letter-join Plus 8" panose="02000505000000020003" pitchFamily="50" charset="0"/>
                        </a:rPr>
                        <a:t> Subordinating conjunction</a:t>
                      </a:r>
                      <a:endParaRPr sz="1400" dirty="0"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400" b="0" i="0" u="none" strike="noStrike" dirty="0">
                          <a:solidFill>
                            <a:srgbClr val="040C28"/>
                          </a:solidFill>
                          <a:effectLst/>
                          <a:latin typeface="Letter-join Plus 8" panose="02000505000000020003" pitchFamily="2" charset="0"/>
                        </a:rPr>
                        <a:t>The word/words that is used to join a subordinating clause to another clause or sentence (when, because, that, if)</a:t>
                      </a:r>
                      <a:r>
                        <a:rPr lang="en-GB" sz="1400" b="0" i="0" u="none" strike="noStrike" dirty="0">
                          <a:solidFill>
                            <a:srgbClr val="202124"/>
                          </a:solidFill>
                          <a:effectLst/>
                          <a:latin typeface="Letter-join Plus 8" panose="02000505000000020003" pitchFamily="2" charset="0"/>
                        </a:rPr>
                        <a:t>.</a:t>
                      </a:r>
                      <a:endParaRPr sz="1100" dirty="0">
                        <a:latin typeface="Letter-join Plus 8" panose="02000505000000020003" pitchFamily="2" charset="0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4098573715"/>
                  </a:ext>
                </a:extLst>
              </a:tr>
            </a:tbl>
          </a:graphicData>
        </a:graphic>
      </p:graphicFrame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1D98A05-5089-582A-EE9B-DF1FA2CC1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5" y="516156"/>
            <a:ext cx="3105667" cy="214497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FD14D9E-40F6-62BE-064F-565D3FE6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5941F-EE3F-9868-39D9-E5317B093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1758" y="5924983"/>
            <a:ext cx="364490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4AF5EA-4345-6DFE-FC25-2E39C32EE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60" y="3197056"/>
            <a:ext cx="349250" cy="349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B49E6C-1E9B-B007-A7B7-7CF256D053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4483232"/>
            <a:ext cx="330200" cy="33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37D1C2-4486-42BA-8842-97D6CC8962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39" y="5007892"/>
            <a:ext cx="361315" cy="361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CAC020-6262-9B50-48D4-F49185C48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53" y="3827273"/>
            <a:ext cx="340995" cy="3409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F5A5A9-D960-5A28-0DEF-BE8027A4E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813" y="547812"/>
            <a:ext cx="1727200" cy="2247900"/>
          </a:xfrm>
          <a:prstGeom prst="rect">
            <a:avLst/>
          </a:prstGeom>
        </p:spPr>
      </p:pic>
      <p:pic>
        <p:nvPicPr>
          <p:cNvPr id="18" name="Picture 16" descr="Hermelin: The Detective Mouse">
            <a:extLst>
              <a:ext uri="{FF2B5EF4-FFF2-40B4-BE49-F238E27FC236}">
                <a16:creationId xmlns:a16="http://schemas.microsoft.com/office/drawing/2014/main" id="{44E220EC-095A-760F-F416-4915D7D5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16" y="559618"/>
            <a:ext cx="1817324" cy="20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rainbow colored circle with black text&#10;&#10;Description automatically generated">
            <a:extLst>
              <a:ext uri="{FF2B5EF4-FFF2-40B4-BE49-F238E27FC236}">
                <a16:creationId xmlns:a16="http://schemas.microsoft.com/office/drawing/2014/main" id="{E0CB718D-04AE-1D6F-0960-84F7743A92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9201" y="3051399"/>
            <a:ext cx="2793245" cy="1370146"/>
          </a:xfrm>
          <a:prstGeom prst="rect">
            <a:avLst/>
          </a:prstGeom>
        </p:spPr>
      </p:pic>
      <p:pic>
        <p:nvPicPr>
          <p:cNvPr id="20" name="Picture 19" descr="A couple of hats in a suitcase&#10;&#10;AI-generated content may be incorrect.">
            <a:extLst>
              <a:ext uri="{FF2B5EF4-FFF2-40B4-BE49-F238E27FC236}">
                <a16:creationId xmlns:a16="http://schemas.microsoft.com/office/drawing/2014/main" id="{D4576114-BB9F-BACF-D9B0-8EFF67C8F9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8799" y="4761764"/>
            <a:ext cx="3249080" cy="13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4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Letter-join Plus 8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Johansen</dc:creator>
  <cp:lastModifiedBy>Jack Johansen</cp:lastModifiedBy>
  <cp:revision>1</cp:revision>
  <dcterms:created xsi:type="dcterms:W3CDTF">2025-02-23T10:31:02Z</dcterms:created>
  <dcterms:modified xsi:type="dcterms:W3CDTF">2025-02-23T10:31:19Z</dcterms:modified>
</cp:coreProperties>
</file>